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6" r:id="rId3"/>
    <p:sldId id="267" r:id="rId4"/>
    <p:sldId id="275" r:id="rId5"/>
    <p:sldId id="268" r:id="rId6"/>
    <p:sldId id="269" r:id="rId7"/>
    <p:sldId id="270" r:id="rId8"/>
    <p:sldId id="271" r:id="rId9"/>
    <p:sldId id="258" r:id="rId10"/>
    <p:sldId id="259" r:id="rId11"/>
    <p:sldId id="257" r:id="rId12"/>
    <p:sldId id="277" r:id="rId13"/>
    <p:sldId id="276" r:id="rId14"/>
    <p:sldId id="273" r:id="rId15"/>
    <p:sldId id="278" r:id="rId16"/>
    <p:sldId id="260" r:id="rId17"/>
    <p:sldId id="261" r:id="rId18"/>
    <p:sldId id="262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CC0099"/>
    <a:srgbClr val="FF3300"/>
    <a:srgbClr val="FF660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B36C271-F5A4-4797-A39B-3287788D162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5EAC914-98DE-4611-976E-DF65A041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2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0558DEC-D863-404E-B510-1FCF601D9302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93068E2-9D38-4FC2-96E5-457CA1E9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principles-guiding</a:t>
            </a:r>
            <a:r>
              <a:rPr lang="en-US" baseline="0" dirty="0" smtClean="0"/>
              <a:t>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EC63B-EA90-4047-ADB1-3AE39967A1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6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3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8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  <a:lumMod val="48000"/>
                <a:lumOff val="5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72FE-58D7-45F9-BBA7-932E537B9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9/16/2014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59F2-0AD2-4B20-A605-7B5817A890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9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8" y="306560"/>
            <a:ext cx="6137032" cy="12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445"/>
            <a:ext cx="2438400" cy="17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7848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0" y="525779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September 16, </a:t>
            </a: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2014</a:t>
            </a:r>
          </a:p>
        </p:txBody>
      </p:sp>
      <p:sp>
        <p:nvSpPr>
          <p:cNvPr id="5" name="Wave 4"/>
          <p:cNvSpPr/>
          <p:nvPr/>
        </p:nvSpPr>
        <p:spPr>
          <a:xfrm>
            <a:off x="1295400" y="2286000"/>
            <a:ext cx="6553200" cy="2438400"/>
          </a:xfrm>
          <a:prstGeom prst="wav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Professional Learning Communities-PLCs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61" name="Straight Connector 9260"/>
          <p:cNvCxnSpPr/>
          <p:nvPr/>
        </p:nvCxnSpPr>
        <p:spPr>
          <a:xfrm flipV="1">
            <a:off x="1527840" y="4344226"/>
            <a:ext cx="996285" cy="1061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152400"/>
            <a:ext cx="8229600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CISD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561" y="2543837"/>
            <a:ext cx="1765722" cy="11219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#1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standards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886018"/>
            <a:ext cx="1742211" cy="12951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#2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Analyze Student Progress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51984" y="1404977"/>
            <a:ext cx="1695450" cy="155638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Learner Centered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35981" y="3271767"/>
            <a:ext cx="1814145" cy="1396478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Activities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4200" y="1699342"/>
            <a:ext cx="2019300" cy="114325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Curriculum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553" y="1169395"/>
            <a:ext cx="1717965" cy="11015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Drives Planning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69673" y="3118853"/>
            <a:ext cx="2438400" cy="146923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Meaningful Collaboration 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03048" y="4726224"/>
            <a:ext cx="1771650" cy="139768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Results Focused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81800" y="5043997"/>
            <a:ext cx="2286000" cy="1190797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Assessments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848283" y="3132708"/>
            <a:ext cx="1351684" cy="12115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PLC</a:t>
            </a:r>
          </a:p>
        </p:txBody>
      </p:sp>
      <p:sp>
        <p:nvSpPr>
          <p:cNvPr id="30" name="Oval 29"/>
          <p:cNvSpPr/>
          <p:nvPr/>
        </p:nvSpPr>
        <p:spPr>
          <a:xfrm>
            <a:off x="5760027" y="3132708"/>
            <a:ext cx="1575955" cy="117364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PLAN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226" name="Straight Connector 9225"/>
          <p:cNvCxnSpPr>
            <a:stCxn id="13" idx="5"/>
          </p:cNvCxnSpPr>
          <p:nvPr/>
        </p:nvCxnSpPr>
        <p:spPr>
          <a:xfrm>
            <a:off x="1576928" y="2109646"/>
            <a:ext cx="947197" cy="995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7"/>
          </p:cNvCxnSpPr>
          <p:nvPr/>
        </p:nvCxnSpPr>
        <p:spPr>
          <a:xfrm flipV="1">
            <a:off x="1487070" y="3859843"/>
            <a:ext cx="502891" cy="215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34" name="Straight Connector 9233"/>
          <p:cNvCxnSpPr/>
          <p:nvPr/>
        </p:nvCxnSpPr>
        <p:spPr>
          <a:xfrm>
            <a:off x="1698567" y="3271767"/>
            <a:ext cx="273399" cy="192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38" name="Straight Connector 9237"/>
          <p:cNvCxnSpPr/>
          <p:nvPr/>
        </p:nvCxnSpPr>
        <p:spPr>
          <a:xfrm flipV="1">
            <a:off x="2895600" y="2514600"/>
            <a:ext cx="856384" cy="655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47" name="Straight Connector 9246"/>
          <p:cNvCxnSpPr>
            <a:endCxn id="15" idx="2"/>
          </p:cNvCxnSpPr>
          <p:nvPr/>
        </p:nvCxnSpPr>
        <p:spPr>
          <a:xfrm>
            <a:off x="3157104" y="3853469"/>
            <a:ext cx="1125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37584" y="4292493"/>
            <a:ext cx="914400" cy="75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97644" y="2489308"/>
            <a:ext cx="724766" cy="655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674301" y="3890274"/>
            <a:ext cx="136813" cy="50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7"/>
          </p:cNvCxnSpPr>
          <p:nvPr/>
        </p:nvCxnSpPr>
        <p:spPr>
          <a:xfrm flipV="1">
            <a:off x="5115246" y="4306348"/>
            <a:ext cx="1007164" cy="624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81800" y="2789445"/>
            <a:ext cx="554182" cy="329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48" name="Straight Connector 9247"/>
          <p:cNvCxnSpPr/>
          <p:nvPr/>
        </p:nvCxnSpPr>
        <p:spPr>
          <a:xfrm>
            <a:off x="6851073" y="4211045"/>
            <a:ext cx="914400" cy="832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51" name="Straight Connector 9250"/>
          <p:cNvCxnSpPr>
            <a:endCxn id="10" idx="1"/>
          </p:cNvCxnSpPr>
          <p:nvPr/>
        </p:nvCxnSpPr>
        <p:spPr>
          <a:xfrm flipV="1">
            <a:off x="7335982" y="3476276"/>
            <a:ext cx="265674" cy="28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53" name="Explosion 2 9252"/>
          <p:cNvSpPr/>
          <p:nvPr/>
        </p:nvSpPr>
        <p:spPr>
          <a:xfrm rot="21367322">
            <a:off x="143298" y="1251228"/>
            <a:ext cx="5168504" cy="4662997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Is PLC time the same as planning time?</a:t>
            </a:r>
            <a:endParaRPr lang="en-US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254" name="Picture 92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052">
            <a:off x="5813922" y="2228967"/>
            <a:ext cx="2873554" cy="287355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259" name="Oval 9258"/>
          <p:cNvSpPr/>
          <p:nvPr/>
        </p:nvSpPr>
        <p:spPr>
          <a:xfrm>
            <a:off x="47697" y="5405298"/>
            <a:ext cx="2314503" cy="13567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#3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Timely Interventions and Tutoring</a:t>
            </a:r>
            <a:endParaRPr lang="en-US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4941"/>
            <a:ext cx="6477000" cy="4412459"/>
          </a:xfrm>
        </p:spPr>
      </p:pic>
      <p:sp>
        <p:nvSpPr>
          <p:cNvPr id="5" name="TextBox 4"/>
          <p:cNvSpPr txBox="1"/>
          <p:nvPr/>
        </p:nvSpPr>
        <p:spPr>
          <a:xfrm>
            <a:off x="1981199" y="3035008"/>
            <a:ext cx="519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do we want students to learn?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158733"/>
            <a:ext cx="5835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How will we know if they’ve learned it?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037" y="5130923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will we do if they don’t?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81000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CISD PLCs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042" y="1600200"/>
            <a:ext cx="463896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Guiding Questions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251">
            <a:off x="5013694" y="1647999"/>
            <a:ext cx="3442178" cy="43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64">
            <a:off x="5455051" y="1563851"/>
            <a:ext cx="3433986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599"/>
            <a:ext cx="5963640" cy="64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6629400" y="3810000"/>
            <a:ext cx="457200" cy="53340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8991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86200" y="1485900"/>
            <a:ext cx="3886200" cy="19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16764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6200" y="19050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236220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95600" y="2895600"/>
            <a:ext cx="838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33528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29050" y="5020733"/>
            <a:ext cx="1943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638800"/>
            <a:ext cx="449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152400"/>
            <a:ext cx="8229600" cy="882162"/>
          </a:xfrm>
        </p:spPr>
        <p:txBody>
          <a:bodyPr/>
          <a:lstStyle/>
          <a:p>
            <a:r>
              <a:rPr lang="en-US" b="1" dirty="0" smtClean="0">
                <a:latin typeface="Book Antiqua" panose="02040602050305030304" pitchFamily="18" charset="0"/>
              </a:rPr>
              <a:t>My Campus’ PLCs</a:t>
            </a:r>
            <a:endParaRPr lang="en-US" b="1" dirty="0"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1409700"/>
            <a:ext cx="0" cy="3581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1676400" y="1066800"/>
            <a:ext cx="838200" cy="838200"/>
          </a:xfrm>
          <a:prstGeom prst="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019800" y="1066800"/>
            <a:ext cx="914400" cy="7620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4979377"/>
            <a:ext cx="8153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34913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Rx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20047435" flipH="1">
            <a:off x="3156440" y="3517104"/>
            <a:ext cx="20574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399" y="4059000"/>
            <a:ext cx="4589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Prescription for Improvement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7"/>
            <a:ext cx="4191000" cy="14393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Learning Targets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1637"/>
            <a:ext cx="8229600" cy="5211763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can understand PLC components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can model and implement PLC components on my campus to impact student learning.</a:t>
            </a:r>
            <a:r>
              <a:rPr lang="en-US" b="1" dirty="0" smtClean="0">
                <a:latin typeface="Book Antiqua" panose="02040602050305030304" pitchFamily="18" charset="0"/>
              </a:rPr>
              <a:t>  </a:t>
            </a: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2369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tint val="80000"/>
                <a:satMod val="300000"/>
                <a:lumMod val="48000"/>
                <a:lumOff val="5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6" y="838200"/>
            <a:ext cx="4291456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95300"/>
            <a:ext cx="8229600" cy="685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PLC</a:t>
            </a:r>
            <a:endParaRPr lang="en-US" sz="5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	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170">
            <a:off x="4736988" y="1924697"/>
            <a:ext cx="3755643" cy="25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 rot="501150">
            <a:off x="5392408" y="2381587"/>
            <a:ext cx="354931" cy="1205606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</a:rPr>
              <a:t>2</a:t>
            </a:r>
            <a:endParaRPr lang="en-US" sz="4400" dirty="0">
              <a:solidFill>
                <a:schemeClr val="bg1"/>
              </a:solidFill>
              <a:effectLst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</a:rPr>
              <a:t>0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1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Book Antiqua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 rot="656492">
            <a:off x="7735146" y="2786199"/>
            <a:ext cx="357608" cy="1192526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</a:rPr>
              <a:t>2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</a:rPr>
              <a:t>0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</a:rPr>
              <a:t>1</a:t>
            </a:r>
            <a:endParaRPr lang="en-US" sz="4000" dirty="0">
              <a:solidFill>
                <a:schemeClr val="bg1"/>
              </a:solidFill>
              <a:effectLst/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784" y="1066800"/>
            <a:ext cx="3809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How will I ensure quality PLCs occur on my campus?</a:t>
            </a:r>
            <a:endParaRPr lang="en-US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179">
            <a:off x="417009" y="2961573"/>
            <a:ext cx="3907692" cy="301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443850">
            <a:off x="6032609" y="2592265"/>
            <a:ext cx="1478511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EXIT</a:t>
            </a:r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anose="04040905080B02020502" pitchFamily="82" charset="0"/>
              </a:rPr>
              <a:t>Now showing….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CISD professional development survey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in 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Eduphoria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5 multiple-choice questions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 Open-ended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Reflective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rot="421995">
            <a:off x="2680383" y="4279664"/>
            <a:ext cx="6553200" cy="2057400"/>
          </a:xfrm>
          <a:prstGeom prst="wedgeEllipseCallout">
            <a:avLst>
              <a:gd name="adj1" fmla="val -36684"/>
              <a:gd name="adj2" fmla="val 59785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empus Sans ITC" pitchFamily="82" charset="0"/>
              </a:rPr>
              <a:t>We do not learn from experience…we learn from reflecting on experience.</a:t>
            </a:r>
            <a:r>
              <a:rPr lang="en-US" sz="2400" b="1" dirty="0">
                <a:solidFill>
                  <a:schemeClr val="bg1"/>
                </a:solidFill>
                <a:latin typeface="Tempus Sans ITC" pitchFamily="82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empus Sans ITC" pitchFamily="8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empus Sans ITC" pitchFamily="82" charset="0"/>
              </a:rPr>
              <a:t>John Dewey</a:t>
            </a:r>
            <a:endParaRPr lang="en-US" sz="24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1026" name="Picture 2" descr="C:\Users\kgray\AppData\Local\Microsoft\Windows\Temporary Internet Files\Content.IE5\25FSRZP2\MC9004316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8813">
            <a:off x="855700" y="-58699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5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0" y="381000"/>
            <a:ext cx="6629400" cy="6309911"/>
          </a:xfrm>
          <a:ln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Cloud Callout 5"/>
          <p:cNvSpPr/>
          <p:nvPr/>
        </p:nvSpPr>
        <p:spPr>
          <a:xfrm rot="299267">
            <a:off x="4849693" y="1452119"/>
            <a:ext cx="1905000" cy="1212273"/>
          </a:xfrm>
          <a:prstGeom prst="cloudCallou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Thank you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7">
            <a:off x="806553" y="135595"/>
            <a:ext cx="2153758" cy="19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5486400"/>
            <a:ext cx="4572000" cy="923330"/>
          </a:xfrm>
          <a:prstGeom prst="rect">
            <a:avLst/>
          </a:prstGeom>
          <a:ln w="28575">
            <a:solidFill>
              <a:srgbClr val="CC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Sharon Graves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(817)  297-5276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sharon.graves@crowley.k12.tx.us</a:t>
            </a:r>
          </a:p>
        </p:txBody>
      </p:sp>
    </p:spTree>
    <p:extLst>
      <p:ext uri="{BB962C8B-B14F-4D97-AF65-F5344CB8AC3E}">
        <p14:creationId xmlns:p14="http://schemas.microsoft.com/office/powerpoint/2010/main" val="36231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BHS Retreat 2013-14\suzy zo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2" y="187569"/>
            <a:ext cx="4095750" cy="52971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29970"/>
            <a:ext cx="6400800" cy="137326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Sharon Graves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Secondary ELAR/SS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Norms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87" y="228600"/>
            <a:ext cx="2767824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884">
            <a:off x="243631" y="4959725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209944"/>
            <a:ext cx="61218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B</a:t>
            </a: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e respectful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engage fully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actively participate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limit side conversations</a:t>
            </a:r>
          </a:p>
          <a:p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B</a:t>
            </a: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e responsible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arrive on time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leave your area clean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ready your technology </a:t>
            </a:r>
          </a:p>
          <a:p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	for learning </a:t>
            </a:r>
          </a:p>
          <a:p>
            <a:r>
              <a:rPr lang="en-US" sz="3600" b="1" dirty="0">
                <a:solidFill>
                  <a:prstClr val="black"/>
                </a:solidFill>
                <a:latin typeface="Book Antiqua" panose="02040602050305030304" pitchFamily="18" charset="0"/>
              </a:rPr>
              <a:t>		</a:t>
            </a:r>
            <a:r>
              <a:rPr lang="en-US" sz="2800" b="1" dirty="0">
                <a:solidFill>
                  <a:prstClr val="black"/>
                </a:solidFill>
                <a:latin typeface="Book Antiqua" panose="02040602050305030304" pitchFamily="18" charset="0"/>
              </a:rPr>
              <a:t>(shake don’t scream)</a:t>
            </a:r>
            <a:endParaRPr lang="en-US" b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ook Antiqua" panose="02040602050305030304" pitchFamily="18" charset="0"/>
              </a:rPr>
              <a:t>Lesson Frame-Gradual Release</a:t>
            </a:r>
            <a:endParaRPr lang="en-US" sz="4000" b="1" dirty="0"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7972926" cy="5410200"/>
          </a:xfrm>
        </p:spPr>
      </p:pic>
      <p:sp>
        <p:nvSpPr>
          <p:cNvPr id="6" name="TextBox 5"/>
          <p:cNvSpPr txBox="1"/>
          <p:nvPr/>
        </p:nvSpPr>
        <p:spPr>
          <a:xfrm>
            <a:off x="1447800" y="12954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will guide you through the PLC components.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You will record your thoughts and learning. 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You will collaborate concerning PLC components.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You </a:t>
            </a:r>
            <a:r>
              <a:rPr lang="en-US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will reflect on your own campus’ </a:t>
            </a:r>
            <a:r>
              <a:rPr lang="en-US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implementation of PLCs.</a:t>
            </a:r>
            <a:endParaRPr lang="en-US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7"/>
            <a:ext cx="4191000" cy="143933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Learning Targets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1637"/>
            <a:ext cx="8229600" cy="5211763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can understand PLC components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can model and implement PLC components on my campus to impact student learning.</a:t>
            </a:r>
            <a:r>
              <a:rPr lang="en-US" b="1" dirty="0" smtClean="0">
                <a:latin typeface="Book Antiqua" panose="02040602050305030304" pitchFamily="18" charset="0"/>
              </a:rPr>
              <a:t>  </a:t>
            </a:r>
            <a:endParaRPr lang="en-US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2369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5477"/>
            <a:ext cx="5105400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09600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is a good PLC?</a:t>
            </a:r>
            <a:endParaRPr lang="en-US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834">
            <a:off x="4202589" y="2437850"/>
            <a:ext cx="3683773" cy="276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2098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Write your own thoughts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Share with your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Table spokesperson share out</a:t>
            </a:r>
            <a:endParaRPr lang="en-US" sz="32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My Campus’ PLC</a:t>
            </a:r>
            <a:endParaRPr lang="en-US" dirty="0"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1676400"/>
            <a:ext cx="0" cy="441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1676400" y="1600200"/>
            <a:ext cx="838200" cy="838200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943600" y="1676400"/>
            <a:ext cx="914400" cy="7620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444">
            <a:off x="2819090" y="3622680"/>
            <a:ext cx="36083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Book Antiqua" panose="02040602050305030304" pitchFamily="18" charset="0"/>
              </a:rPr>
              <a:t>What is a Professional Learning Community?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295400"/>
            <a:ext cx="8206154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Read introduction and conclusion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9719"/>
            <a:ext cx="2667000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49719"/>
            <a:ext cx="27717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9718"/>
            <a:ext cx="2630731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646" y="215558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Big Idea #1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Ensure Students Learn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1" y="2170207"/>
            <a:ext cx="277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Big Idea #2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Culture of Collaboration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2665" y="214684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Big Idea #3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Focus on Results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46" y="3056718"/>
            <a:ext cx="2743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Read-record individual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Share with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One table chart-put on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Share with big idea #2 &amp; 3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Gallery walk to gather ideas from other poster groups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902829"/>
            <a:ext cx="27366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Read-record individual </a:t>
            </a:r>
            <a:endParaRPr lang="en-US" sz="20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    thoughts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Share with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One table </a:t>
            </a: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chart-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     put </a:t>
            </a: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on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Share with </a:t>
            </a: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big </a:t>
            </a: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idea </a:t>
            </a: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#1 &amp; 3 tables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Gallery walk to gather ideas from other poster groups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985" y="2841938"/>
            <a:ext cx="26307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Read-record individual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    thoughts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Share with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One table chart-</a:t>
            </a:r>
          </a:p>
          <a:p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     put on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Share with </a:t>
            </a: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big </a:t>
            </a:r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idea </a:t>
            </a: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# 1 &amp; 2 tables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Gallery walk to gather ideas from other poster groups</a:t>
            </a:r>
            <a:endParaRPr lang="en-US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tint val="80000"/>
                <a:satMod val="300000"/>
                <a:lumMod val="48000"/>
                <a:lumOff val="5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What does a productive PLC do?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91600" cy="5638799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Ensures students learn-</a:t>
            </a:r>
          </a:p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Shifting the focus from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	</a:t>
            </a:r>
            <a:r>
              <a:rPr lang="en-US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teaching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 </a:t>
            </a:r>
            <a:r>
              <a:rPr lang="en-US" sz="35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learning</a:t>
            </a:r>
          </a:p>
          <a:p>
            <a:pPr marL="0" indent="0">
              <a:buNone/>
            </a:pPr>
            <a:endParaRPr lang="en-US" b="1" dirty="0" smtClean="0"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Book Antiqua" panose="02040602050305030304" pitchFamily="18" charset="0"/>
              </a:rPr>
              <a:t>		       </a:t>
            </a:r>
            <a:r>
              <a:rPr lang="en-US" sz="3900" b="1" dirty="0" smtClean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Has a culture of collaboration</a:t>
            </a:r>
            <a:r>
              <a:rPr lang="en-US" sz="3900" b="1" dirty="0" smtClean="0">
                <a:solidFill>
                  <a:srgbClr val="009E47"/>
                </a:solidFill>
                <a:latin typeface="Book Antiqua" panose="02040602050305030304" pitchFamily="18" charset="0"/>
              </a:rPr>
              <a:t>-</a:t>
            </a:r>
            <a:endParaRPr lang="en-US" sz="3500" b="1" dirty="0" smtClean="0">
              <a:solidFill>
                <a:srgbClr val="009E47"/>
              </a:solidFill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r>
              <a:rPr lang="en-US" sz="3500" b="1" dirty="0">
                <a:latin typeface="Book Antiqua" panose="02040602050305030304" pitchFamily="18" charset="0"/>
              </a:rPr>
              <a:t>	</a:t>
            </a:r>
            <a:r>
              <a:rPr lang="en-US" sz="3500" b="1" dirty="0" smtClean="0">
                <a:latin typeface="Book Antiqua" panose="02040602050305030304" pitchFamily="18" charset="0"/>
              </a:rPr>
              <a:t>		    </a:t>
            </a:r>
            <a:r>
              <a:rPr lang="en-US" sz="35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Ongoing and meaningful</a:t>
            </a:r>
          </a:p>
          <a:p>
            <a:endParaRPr lang="en-US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Focuses on Results-</a:t>
            </a:r>
          </a:p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student achievement, goals,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common formative assessments</a:t>
            </a:r>
            <a:endParaRPr lang="en-US" sz="3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670">
            <a:off x="6618940" y="4599944"/>
            <a:ext cx="1791229" cy="1193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384">
            <a:off x="502964" y="2759677"/>
            <a:ext cx="2032000" cy="152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535">
            <a:off x="5868721" y="1218724"/>
            <a:ext cx="2598806" cy="1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395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PowerPoint Presentation</vt:lpstr>
      <vt:lpstr>Norms</vt:lpstr>
      <vt:lpstr>Lesson Frame-Gradual Release</vt:lpstr>
      <vt:lpstr>Learning Targets </vt:lpstr>
      <vt:lpstr>PowerPoint Presentation</vt:lpstr>
      <vt:lpstr>My Campus’ PLC</vt:lpstr>
      <vt:lpstr>What is a Professional Learning Community?</vt:lpstr>
      <vt:lpstr>What does a productive PLC do?</vt:lpstr>
      <vt:lpstr>CISD</vt:lpstr>
      <vt:lpstr>PowerPoint Presentation</vt:lpstr>
      <vt:lpstr>PowerPoint Presentation</vt:lpstr>
      <vt:lpstr>PowerPoint Presentation</vt:lpstr>
      <vt:lpstr>My Campus’ PLCs</vt:lpstr>
      <vt:lpstr>Learning Targets </vt:lpstr>
      <vt:lpstr>PLC</vt:lpstr>
      <vt:lpstr>Now showing….</vt:lpstr>
      <vt:lpstr>PowerPoint Presentation</vt:lpstr>
    </vt:vector>
  </TitlesOfParts>
  <Company>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Sharon K</dc:creator>
  <cp:lastModifiedBy>Graves, Sharon K</cp:lastModifiedBy>
  <cp:revision>31</cp:revision>
  <cp:lastPrinted>2014-09-16T17:22:06Z</cp:lastPrinted>
  <dcterms:created xsi:type="dcterms:W3CDTF">2014-09-10T23:56:20Z</dcterms:created>
  <dcterms:modified xsi:type="dcterms:W3CDTF">2014-09-16T20:28:55Z</dcterms:modified>
</cp:coreProperties>
</file>